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fb445a63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fb445a6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1fb445a632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fb445a632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fb445a63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1fb445a632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24326042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324326042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b330af2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1b330af22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http://www.wagsantos.com.br/2014/10/mbti-myers-briggs-type-indicator.html#.Vd4E1CxViko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http://www.wagsantos.com.br/2014/10/mbti-myers-briggs-type-indicator.html#.Vd4E1CxViko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b445a63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1fb445a632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Auto-motivação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Capacidade de se motivar continuamente, independente das situações adversas ou contratempos que possam ocorrer em suas vidas. Hoje é mais importante para as empresas os profissionais que se motivam sozinhos, independente de qualquer bônus no salário, encorajamento dos superiores ou mesmo de palestra motivacionais.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Bom humor: 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Arte de gerenciar o próprio estado de espírito, para enfrentar o trabalho do dia a dia e a vida pessoal, mantendo harmonia interior e alegria de viver. A alegria e o bom humor nas relações de trabalho abrem portas e geram oportunidades.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Produção de conhecimento: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Capacidade de crescer profissionalmente, adquirindo conhecimentos relativos à sua profissão, e que sejam relevantes para a organização em que trabalha, como também para sua carreira em particular.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Liderança: 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Capacidade de influenciar pessoas e tirar o melhor delas, levando-as a serem competentes e motivadas por trabalharem em equipe.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 Relacionamento Interpessoal: 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Capacidade de se comunicar com as pessoas em geral de forma eficaz, conviver bem, manter um bom clima no ambiente organizacional. O relacionamento interpessoal gera </a:t>
            </a:r>
            <a:r>
              <a:rPr b="0" i="1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networking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 consequentemente maior produtividade, pois o trabalho na atualidade é cada vez mais realizado em grupos, e ter boas relações faz fluir os processos.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6. Criatividade: 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Capacidade de criar e perceber coisas novas, gerar novas maneiras de fazer tarefas, reinventar métodos, ferramentas, sistemas, produtos, formas de trabalhar e melhorar os processos.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 Capacidade de sonhar: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Exercício de imaginar coisas impossíveis e criar condições para realizá-las. É manter um alvo desejado (sonho) e através de ações tangíveis (metas) fazer o desejo tornar-se realidade pelas ações, esforços, trabalho, imaginação, persistência e pela fé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infosoc-2017-1+subscribe@googlegroups.com" TargetMode="External"/><Relationship Id="rId4" Type="http://schemas.openxmlformats.org/officeDocument/2006/relationships/image" Target="../media/image2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1" i="0" lang="pt-BR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 </a:t>
            </a:r>
            <a:br>
              <a:rPr b="1" i="0" lang="pt-BR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pt-BR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Conhecimentos, Habilidades e Atitudes</a:t>
            </a:r>
            <a:endParaRPr b="1" i="0" sz="4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1371600" y="5075952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Font typeface="Arial"/>
              <a:buNone/>
            </a:pPr>
            <a:r>
              <a:rPr b="1" i="0" lang="pt-BR" sz="40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Prof. Carina Alves</a:t>
            </a:r>
            <a:endParaRPr b="1" i="0" sz="4000" u="none" cap="none" strike="noStrike">
              <a:solidFill>
                <a:srgbClr val="E46C0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5442" y="0"/>
            <a:ext cx="3606800" cy="22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/>
        </p:nvSpPr>
        <p:spPr>
          <a:xfrm>
            <a:off x="537950" y="1691040"/>
            <a:ext cx="7815461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40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11 habilidades que o mercado exige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40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e a faculdade não ensina</a:t>
            </a:r>
            <a:endParaRPr b="1" i="0" sz="4000" u="none" cap="none" strike="noStrike">
              <a:solidFill>
                <a:srgbClr val="E46C0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0" u="none" cap="none" strike="noStrike">
              <a:solidFill>
                <a:srgbClr val="E46C0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1624993" y="4168936"/>
            <a:ext cx="617523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http://exame.abril.com.br/carreira/noticias/11-habilidades-que-o-mercado-exige-e-a-faculdade-nao-ensina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36C09"/>
                </a:solidFill>
              </a:rPr>
              <a:t>Principais Competências Profissionais</a:t>
            </a:r>
            <a:endParaRPr b="1">
              <a:solidFill>
                <a:srgbClr val="E36C09"/>
              </a:solidFill>
            </a:endParaRPr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Resolver problemas complexos</a:t>
            </a:r>
            <a:endParaRPr/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Pensamento Crítico</a:t>
            </a:r>
            <a:endParaRPr/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Criatividade</a:t>
            </a:r>
            <a:endParaRPr/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Gestão de Pessoas</a:t>
            </a:r>
            <a:endParaRPr/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Coordenação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1575" y="1748648"/>
            <a:ext cx="2310674" cy="153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5925" y="3444798"/>
            <a:ext cx="2310674" cy="1539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1575" y="5140949"/>
            <a:ext cx="2399075" cy="159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36C09"/>
                </a:solidFill>
              </a:rPr>
              <a:t>Principais Competências Profissionais</a:t>
            </a:r>
            <a:endParaRPr b="1">
              <a:solidFill>
                <a:srgbClr val="E36C09"/>
              </a:solidFill>
            </a:endParaRPr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Inteligência emocional</a:t>
            </a:r>
            <a:endParaRPr/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Tomada de decisão</a:t>
            </a:r>
            <a:endParaRPr/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Trabalho em equipe</a:t>
            </a:r>
            <a:endParaRPr/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Negociação</a:t>
            </a:r>
            <a:endParaRPr/>
          </a:p>
          <a:p>
            <a:pPr indent="-431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pt-BR"/>
              <a:t>Flexibilidade</a:t>
            </a:r>
            <a:endParaRPr/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8025" y="3728431"/>
            <a:ext cx="2701976" cy="1800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4825" y="1600202"/>
            <a:ext cx="2701976" cy="180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4"/>
          <p:cNvPicPr preferRelativeResize="0"/>
          <p:nvPr/>
        </p:nvPicPr>
        <p:blipFill/>
        <p:spPr>
          <a:xfrm>
            <a:off x="6723500" y="4920876"/>
            <a:ext cx="2390751" cy="1592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ctrTitle"/>
          </p:nvPr>
        </p:nvSpPr>
        <p:spPr>
          <a:xfrm>
            <a:off x="262261" y="431457"/>
            <a:ext cx="8364600" cy="246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31859B"/>
              </a:buClr>
              <a:buFont typeface="Calibri"/>
              <a:buNone/>
            </a:pPr>
            <a:r>
              <a:rPr b="1" lang="pt-BR" sz="3600">
                <a:solidFill>
                  <a:srgbClr val="E36C09"/>
                </a:solidFill>
              </a:rPr>
              <a:t>Na sua opinião, quais são as 2 principais competências que você possui?</a:t>
            </a:r>
            <a:endParaRPr b="1" i="0" sz="3600" u="none" cap="none" strike="noStrik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5"/>
          <p:cNvSpPr txBox="1"/>
          <p:nvPr>
            <p:ph type="ctrTitle"/>
          </p:nvPr>
        </p:nvSpPr>
        <p:spPr>
          <a:xfrm>
            <a:off x="262261" y="2181407"/>
            <a:ext cx="8364600" cy="246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31859B"/>
              </a:buClr>
              <a:buFont typeface="Calibri"/>
              <a:buNone/>
            </a:pPr>
            <a:r>
              <a:rPr b="1" lang="pt-BR" sz="3600">
                <a:solidFill>
                  <a:srgbClr val="E36C09"/>
                </a:solidFill>
              </a:rPr>
              <a:t>E quais são as 2 principais competências que você precisaria desenvolver?</a:t>
            </a:r>
            <a:endParaRPr b="1" i="0" sz="3600" u="none" cap="none" strike="noStrik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6875" y="4130100"/>
            <a:ext cx="3317776" cy="257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ctrTitle"/>
          </p:nvPr>
        </p:nvSpPr>
        <p:spPr>
          <a:xfrm>
            <a:off x="471911" y="1913857"/>
            <a:ext cx="8364600" cy="246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31859B"/>
              </a:buClr>
              <a:buFont typeface="Calibri"/>
              <a:buNone/>
            </a:pPr>
            <a:r>
              <a:rPr b="1" i="0" lang="pt-BR" sz="8000" u="none" cap="none" strike="noStrike">
                <a:solidFill>
                  <a:srgbClr val="31859B"/>
                </a:solidFill>
                <a:latin typeface="Calibri"/>
                <a:ea typeface="Calibri"/>
                <a:cs typeface="Calibri"/>
                <a:sym typeface="Calibri"/>
              </a:rPr>
              <a:t>The Psycology of your Future Self</a:t>
            </a:r>
            <a:endParaRPr b="1" i="0" sz="8000" u="none" cap="none" strike="noStrike">
              <a:solidFill>
                <a:srgbClr val="31859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6"/>
          <p:cNvSpPr txBox="1"/>
          <p:nvPr/>
        </p:nvSpPr>
        <p:spPr>
          <a:xfrm>
            <a:off x="1163053" y="5633089"/>
            <a:ext cx="642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http://www.ted.com/talks/dan_gilbert_you_are_always_changing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ctrTitle"/>
          </p:nvPr>
        </p:nvSpPr>
        <p:spPr>
          <a:xfrm>
            <a:off x="471911" y="2651793"/>
            <a:ext cx="8364621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Cada indivíduo carrega em si um </a:t>
            </a:r>
            <a:r>
              <a:rPr b="1" i="0" lang="pt-BR" sz="3200" u="none" cap="none" strike="noStrik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conjunto único de experiências e conhecimentos 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adquiridos ao longo da vida profissional e pessoal, formando um </a:t>
            </a:r>
            <a:r>
              <a:rPr b="1" i="0" lang="pt-BR" sz="32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conjunto específico de competências (individuais)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b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b="1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4842" y="4422326"/>
            <a:ext cx="3539958" cy="2143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ctrTitle"/>
          </p:nvPr>
        </p:nvSpPr>
        <p:spPr>
          <a:xfrm>
            <a:off x="471911" y="1889793"/>
            <a:ext cx="8364621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 </a:t>
            </a:r>
            <a:r>
              <a:rPr b="1" i="0" lang="pt-BR" sz="32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conjunto com outros indivíduos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que possuem outras competências, formam uma teia (organização), um sistema de </a:t>
            </a:r>
            <a:r>
              <a:rPr b="1" i="0" lang="pt-BR" sz="32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conhecimentos e experiências integrados 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fim de atingir vantagens competitivas </a:t>
            </a:r>
            <a:r>
              <a:rPr b="1" i="0" lang="pt-BR" sz="3200" u="none" cap="none" strike="noStrike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(competências centrais).</a:t>
            </a:r>
            <a:endParaRPr b="1" i="0" sz="3200" u="none" cap="none" strike="noStrik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Google Shape;18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5900" y="4183646"/>
            <a:ext cx="3619500" cy="22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type="ctrTitle"/>
          </p:nvPr>
        </p:nvSpPr>
        <p:spPr>
          <a:xfrm>
            <a:off x="471911" y="1363565"/>
            <a:ext cx="8364621" cy="24641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Font typeface="Calibri"/>
              <a:buNone/>
            </a:pPr>
            <a:r>
              <a:rPr b="1" i="0" lang="pt-BR" sz="32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saber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1" i="0" lang="pt-BR" sz="32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saber fazer 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</a:t>
            </a:r>
            <a:r>
              <a:rPr b="1" i="0" lang="pt-BR" sz="32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saber ser e conviver 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são valores ligados à </a:t>
            </a:r>
            <a:r>
              <a:rPr b="1" i="0" lang="pt-BR" sz="4000" u="none" cap="none" strike="noStrike">
                <a:solidFill>
                  <a:srgbClr val="31859B"/>
                </a:solidFill>
                <a:latin typeface="Calibri"/>
                <a:ea typeface="Calibri"/>
                <a:cs typeface="Calibri"/>
                <a:sym typeface="Calibri"/>
              </a:rPr>
              <a:t>personalidade</a:t>
            </a:r>
            <a:r>
              <a:rPr b="0" i="0" lang="pt-BR" sz="3200" u="none" cap="none" strike="noStrike">
                <a:solidFill>
                  <a:srgbClr val="31859B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adquiridos na convivência e nas experiências pessoais que vão se formando desde a primeira infância e adaptados durante toda a vida do indivíduo.</a:t>
            </a:r>
            <a:endParaRPr b="1" i="0" sz="3200" u="none" cap="none" strike="noStrik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5" name="Google Shape;19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09900" y="4179618"/>
            <a:ext cx="3124200" cy="260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 txBox="1"/>
          <p:nvPr>
            <p:ph type="ctrTitle"/>
          </p:nvPr>
        </p:nvSpPr>
        <p:spPr>
          <a:xfrm>
            <a:off x="471911" y="1913857"/>
            <a:ext cx="8364621" cy="24641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E46C0A"/>
              </a:buClr>
              <a:buFont typeface="Calibri"/>
              <a:buNone/>
            </a:pPr>
            <a:r>
              <a:rPr b="1" i="0" lang="pt-BR" sz="80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Você sabe que tipo de personalidade você possui?</a:t>
            </a:r>
            <a:endParaRPr b="1" i="0" sz="8000" u="none" cap="none" strike="noStrike">
              <a:solidFill>
                <a:srgbClr val="E36C0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0500"/>
            <a:ext cx="9144000" cy="646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 txBox="1"/>
          <p:nvPr>
            <p:ph type="title"/>
          </p:nvPr>
        </p:nvSpPr>
        <p:spPr>
          <a:xfrm>
            <a:off x="-107950" y="444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1F497D"/>
              </a:buClr>
              <a:buFont typeface="Calibri"/>
              <a:buNone/>
            </a:pPr>
            <a:r>
              <a:rPr b="1" i="0" lang="pt-BR" sz="4400" u="none" cap="none" strike="noStrike">
                <a:solidFill>
                  <a:srgbClr val="1F497D"/>
                </a:solidFill>
                <a:latin typeface="Calibri"/>
                <a:ea typeface="Calibri"/>
                <a:cs typeface="Calibri"/>
                <a:sym typeface="Calibri"/>
              </a:rPr>
              <a:t>Grupo da Disciplina</a:t>
            </a:r>
            <a:endParaRPr b="1" i="0" sz="4400" u="none" cap="none" strike="noStrike">
              <a:solidFill>
                <a:srgbClr val="1F497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>
            <p:ph idx="1" type="body"/>
          </p:nvPr>
        </p:nvSpPr>
        <p:spPr>
          <a:xfrm>
            <a:off x="3347864" y="1423318"/>
            <a:ext cx="53670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200" lvl="0" marL="3429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/>
          </a:p>
          <a:p>
            <a:pPr indent="-368300" lvl="0" marL="4572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pt-BR" sz="2200"/>
              <a:t>Enviar email para:</a:t>
            </a:r>
            <a:endParaRPr sz="2200"/>
          </a:p>
          <a:p>
            <a:pPr indent="-342900" lvl="0" marL="3429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pt-BR" sz="2000" u="sng">
                <a:solidFill>
                  <a:schemeClr val="hlink"/>
                </a:solidFill>
                <a:hlinkClick r:id="rId3"/>
              </a:rPr>
              <a:t>infosoc-2018-1+subscribe@googlegroups.com</a:t>
            </a:r>
            <a:r>
              <a:rPr lang="pt-BR" sz="2000"/>
              <a:t> </a:t>
            </a:r>
            <a:endParaRPr sz="2000"/>
          </a:p>
          <a:p>
            <a:pPr indent="-342900" lvl="0" marL="3429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/>
          </a:p>
          <a:p>
            <a:pPr indent="-342900" lvl="0" marL="3429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2000"/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1520" y="2060701"/>
            <a:ext cx="2922000" cy="26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/>
        </p:nvSpPr>
        <p:spPr>
          <a:xfrm>
            <a:off x="508406" y="60639"/>
            <a:ext cx="7931366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Teste de Personalidade MBTI</a:t>
            </a:r>
            <a:endParaRPr b="1" sz="5000">
              <a:solidFill>
                <a:srgbClr val="E46C0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32"/>
          <p:cNvPicPr preferRelativeResize="0"/>
          <p:nvPr/>
        </p:nvPicPr>
        <p:blipFill rotWithShape="1">
          <a:blip r:embed="rId3">
            <a:alphaModFix/>
          </a:blip>
          <a:srcRect b="5190" l="0" r="0" t="6495"/>
          <a:stretch/>
        </p:blipFill>
        <p:spPr>
          <a:xfrm>
            <a:off x="1024498" y="922413"/>
            <a:ext cx="6463632" cy="5708317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4804477" y="922413"/>
            <a:ext cx="207400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ESTJ Este é o meu tipo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/>
          <p:nvPr/>
        </p:nvSpPr>
        <p:spPr>
          <a:xfrm>
            <a:off x="508406" y="60639"/>
            <a:ext cx="7931366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Teste de Personalidade MBTI</a:t>
            </a:r>
            <a:endParaRPr b="1" sz="5000">
              <a:solidFill>
                <a:srgbClr val="E46C0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2281" y="1256219"/>
            <a:ext cx="2642237" cy="346833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3"/>
          <p:cNvSpPr txBox="1"/>
          <p:nvPr/>
        </p:nvSpPr>
        <p:spPr>
          <a:xfrm>
            <a:off x="5887319" y="4761462"/>
            <a:ext cx="1724300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Carina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Sentinela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Executivo </a:t>
            </a:r>
            <a:endParaRPr b="1"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2" name="Google Shape;222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7602" y="1143642"/>
            <a:ext cx="2613519" cy="343063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3"/>
          <p:cNvSpPr txBox="1"/>
          <p:nvPr/>
        </p:nvSpPr>
        <p:spPr>
          <a:xfrm>
            <a:off x="1420818" y="4724549"/>
            <a:ext cx="1676398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E36C09"/>
                </a:solidFill>
                <a:latin typeface="Calibri"/>
                <a:ea typeface="Calibri"/>
                <a:cs typeface="Calibri"/>
                <a:sym typeface="Calibri"/>
              </a:rPr>
              <a:t>Veronica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Sentinela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Defensor</a:t>
            </a:r>
            <a:endParaRPr b="1"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/>
        </p:nvSpPr>
        <p:spPr>
          <a:xfrm>
            <a:off x="834587" y="2684318"/>
            <a:ext cx="792040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http://www.16personalities.com/br</a:t>
            </a:r>
            <a:endParaRPr b="1"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34"/>
          <p:cNvSpPr txBox="1"/>
          <p:nvPr/>
        </p:nvSpPr>
        <p:spPr>
          <a:xfrm>
            <a:off x="535145" y="455868"/>
            <a:ext cx="7931366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Teste de Personalidade MBTI</a:t>
            </a:r>
            <a:endParaRPr b="1" sz="5000">
              <a:solidFill>
                <a:srgbClr val="E46C0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/>
        </p:nvSpPr>
        <p:spPr>
          <a:xfrm>
            <a:off x="151817" y="2684318"/>
            <a:ext cx="894708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http://exame.abril.com.br/carreira/noticias/as-melhores-carreiras-para-cada-tipo-de-personalidade#1</a:t>
            </a:r>
            <a:endParaRPr b="1"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5"/>
          <p:cNvSpPr txBox="1"/>
          <p:nvPr/>
        </p:nvSpPr>
        <p:spPr>
          <a:xfrm>
            <a:off x="124507" y="474790"/>
            <a:ext cx="8787657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As Melhores Carreiras para cada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Tipo de Personalidade</a:t>
            </a:r>
            <a:endParaRPr b="1" sz="5000">
              <a:solidFill>
                <a:srgbClr val="E46C0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6"/>
          <p:cNvSpPr txBox="1"/>
          <p:nvPr/>
        </p:nvSpPr>
        <p:spPr>
          <a:xfrm>
            <a:off x="1207935" y="3269093"/>
            <a:ext cx="6679608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http://www.entrepreneur.com/article/249031</a:t>
            </a:r>
            <a:endParaRPr b="1"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6"/>
          <p:cNvSpPr txBox="1"/>
          <p:nvPr/>
        </p:nvSpPr>
        <p:spPr>
          <a:xfrm>
            <a:off x="354382" y="474790"/>
            <a:ext cx="8327921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What your personality type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000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says about your career destiny</a:t>
            </a:r>
            <a:endParaRPr b="1" sz="5000">
              <a:solidFill>
                <a:srgbClr val="E46C0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/>
          <p:nvPr/>
        </p:nvSpPr>
        <p:spPr>
          <a:xfrm>
            <a:off x="354382" y="779590"/>
            <a:ext cx="8328000" cy="16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pt-BR" sz="36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Aula 07/03</a:t>
            </a:r>
            <a:endParaRPr b="1" sz="3600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Char char="●"/>
            </a:pPr>
            <a:r>
              <a:rPr b="1" lang="pt-BR" sz="3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Seminário convidado Eduardo Peixoto (CESAR)</a:t>
            </a:r>
            <a:endParaRPr b="1" sz="3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Aula 09/03</a:t>
            </a:r>
            <a:endParaRPr b="1" sz="3600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SzPts val="3600"/>
              <a:buFont typeface="Calibri"/>
              <a:buChar char="●"/>
            </a:pPr>
            <a:r>
              <a:rPr b="1" lang="pt-BR" sz="3600">
                <a:latin typeface="Calibri"/>
                <a:ea typeface="Calibri"/>
                <a:cs typeface="Calibri"/>
                <a:sym typeface="Calibri"/>
              </a:rPr>
              <a:t>Kick off Pilar 1</a:t>
            </a:r>
            <a:endParaRPr b="1" sz="3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SzPts val="3600"/>
              <a:buFont typeface="Calibri"/>
              <a:buChar char="●"/>
            </a:pPr>
            <a:r>
              <a:rPr b="1" lang="pt-BR" sz="3600">
                <a:latin typeface="Calibri"/>
                <a:ea typeface="Calibri"/>
                <a:cs typeface="Calibri"/>
                <a:sym typeface="Calibri"/>
              </a:rPr>
              <a:t>Divisão das equipes baseado no teste de personalidade</a:t>
            </a:r>
            <a:endParaRPr b="1" sz="3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ctrTitle"/>
          </p:nvPr>
        </p:nvSpPr>
        <p:spPr>
          <a:xfrm>
            <a:off x="471911" y="2010113"/>
            <a:ext cx="8364621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1" i="0" lang="pt-BR" sz="4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sua opinião, quais são as competências necessárias para um profissional de TI?</a:t>
            </a:r>
            <a:endParaRPr b="1" i="0" sz="4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Google Shape;10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66736" y="4318668"/>
            <a:ext cx="3543300" cy="229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2000" y="1524000"/>
            <a:ext cx="508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700" y="381000"/>
            <a:ext cx="8102600" cy="608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700" y="381000"/>
            <a:ext cx="8102600" cy="608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50900"/>
            <a:ext cx="9144000" cy="5131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ctrTitle"/>
          </p:nvPr>
        </p:nvSpPr>
        <p:spPr>
          <a:xfrm>
            <a:off x="471912" y="922421"/>
            <a:ext cx="8404720" cy="26780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Você será competente em alguma coisa a partir do momento em que </a:t>
            </a:r>
            <a:r>
              <a:rPr b="1" i="0" lang="pt-BR" sz="32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dominar bem o conhecimento 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respeito dela, for capaz de aplicar este conhecimento para </a:t>
            </a:r>
            <a:r>
              <a:rPr b="1" i="0" lang="pt-BR" sz="32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produzir algum resultado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e tiver a </a:t>
            </a:r>
            <a:r>
              <a:rPr b="1" i="0" lang="pt-BR" sz="3200" u="none" cap="none" strike="noStrike">
                <a:solidFill>
                  <a:srgbClr val="E46C0A"/>
                </a:solidFill>
                <a:latin typeface="Calibri"/>
                <a:ea typeface="Calibri"/>
                <a:cs typeface="Calibri"/>
                <a:sym typeface="Calibri"/>
              </a:rPr>
              <a:t>atitude necessária </a:t>
            </a:r>
            <a:r>
              <a:rPr b="0" i="0" lang="pt-BR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realmente fazer isso acontecer.</a:t>
            </a:r>
            <a:endParaRPr b="1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2" name="Google Shape;132;p20"/>
          <p:cNvPicPr preferRelativeResize="0"/>
          <p:nvPr/>
        </p:nvPicPr>
        <p:blipFill/>
        <p:spPr>
          <a:xfrm>
            <a:off x="2336800" y="4330700"/>
            <a:ext cx="4470400" cy="18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66700"/>
            <a:ext cx="9144000" cy="6321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